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9" r:id="rId1"/>
  </p:sldMasterIdLst>
  <p:notesMasterIdLst>
    <p:notesMasterId r:id="rId59"/>
  </p:notesMasterIdLst>
  <p:handoutMasterIdLst>
    <p:handoutMasterId r:id="rId6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0000"/>
    <a:srgbClr val="20396D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CB5C07-B0AF-4931-9F89-9D2245FF6C53}" v="4" dt="2024-10-01T12:17:48.6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80" autoAdjust="0"/>
    <p:restoredTop sz="96374" autoAdjust="0"/>
  </p:normalViewPr>
  <p:slideViewPr>
    <p:cSldViewPr>
      <p:cViewPr varScale="1">
        <p:scale>
          <a:sx n="82" d="100"/>
          <a:sy n="82" d="100"/>
        </p:scale>
        <p:origin x="79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microsoft.com/office/2015/10/relationships/revisionInfo" Target="revisionInfo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65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land, James R" userId="df8bc3f8-71fb-4c03-949f-ec5e4153872d" providerId="ADAL" clId="{F1CB5C07-B0AF-4931-9F89-9D2245FF6C53}"/>
    <pc:docChg chg="modSld">
      <pc:chgData name="Gerland, James R" userId="df8bc3f8-71fb-4c03-949f-ec5e4153872d" providerId="ADAL" clId="{F1CB5C07-B0AF-4931-9F89-9D2245FF6C53}" dt="2024-10-01T12:17:48.601" v="2" actId="14100"/>
      <pc:docMkLst>
        <pc:docMk/>
      </pc:docMkLst>
      <pc:sldChg chg="modSp">
        <pc:chgData name="Gerland, James R" userId="df8bc3f8-71fb-4c03-949f-ec5e4153872d" providerId="ADAL" clId="{F1CB5C07-B0AF-4931-9F89-9D2245FF6C53}" dt="2024-10-01T12:08:26.807" v="0" actId="14100"/>
        <pc:sldMkLst>
          <pc:docMk/>
          <pc:sldMk cId="3958956306" sldId="264"/>
        </pc:sldMkLst>
        <pc:spChg chg="mod">
          <ac:chgData name="Gerland, James R" userId="df8bc3f8-71fb-4c03-949f-ec5e4153872d" providerId="ADAL" clId="{F1CB5C07-B0AF-4931-9F89-9D2245FF6C53}" dt="2024-10-01T12:08:26.807" v="0" actId="14100"/>
          <ac:spMkLst>
            <pc:docMk/>
            <pc:sldMk cId="3958956306" sldId="264"/>
            <ac:spMk id="3" creationId="{8B6371E6-7001-40E5-8682-9253127B7ACC}"/>
          </ac:spMkLst>
        </pc:spChg>
      </pc:sldChg>
      <pc:sldChg chg="modSp">
        <pc:chgData name="Gerland, James R" userId="df8bc3f8-71fb-4c03-949f-ec5e4153872d" providerId="ADAL" clId="{F1CB5C07-B0AF-4931-9F89-9D2245FF6C53}" dt="2024-10-01T12:17:48.601" v="2" actId="14100"/>
        <pc:sldMkLst>
          <pc:docMk/>
          <pc:sldMk cId="2649429413" sldId="274"/>
        </pc:sldMkLst>
        <pc:spChg chg="mod">
          <ac:chgData name="Gerland, James R" userId="df8bc3f8-71fb-4c03-949f-ec5e4153872d" providerId="ADAL" clId="{F1CB5C07-B0AF-4931-9F89-9D2245FF6C53}" dt="2024-10-01T12:17:48.601" v="2" actId="14100"/>
          <ac:spMkLst>
            <pc:docMk/>
            <pc:sldMk cId="2649429413" sldId="274"/>
            <ac:spMk id="3" creationId="{D19B41CC-5D62-4D58-93D0-8101B3FF775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633A84-D730-4DB1-B585-7559B92CE5D8}" type="datetimeFigureOut">
              <a:rPr lang="en-US"/>
              <a:pPr>
                <a:defRPr/>
              </a:pPr>
              <a:t>10/1/2024</a:t>
            </a:fld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C669EC8-97E7-4C24-A864-1853E7508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857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2C5A2EE-74B4-4329-B2EC-6DFE0575E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4556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numb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9298C-2E9E-4E3F-82C8-60A2EED583D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5800" y="609600"/>
            <a:ext cx="7772400" cy="457200"/>
          </a:xfrm>
        </p:spPr>
        <p:txBody>
          <a:bodyPr/>
          <a:lstStyle>
            <a:lvl1pPr>
              <a:defRPr sz="2400" b="1">
                <a:solidFill>
                  <a:srgbClr val="000099"/>
                </a:solidFill>
              </a:defRPr>
            </a:lvl1pPr>
          </a:lstStyle>
          <a:p>
            <a:r>
              <a:rPr lang="en-US" dirty="0"/>
              <a:t>Book title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C75D4F1-CB37-4CE0-983C-8406904B2B8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905000" y="1676400"/>
            <a:ext cx="5334000" cy="609600"/>
          </a:xfrm>
        </p:spPr>
        <p:txBody>
          <a:bodyPr/>
          <a:lstStyle>
            <a:lvl1pPr marL="0" indent="0" algn="ctr">
              <a:buNone/>
              <a:defRPr sz="3600" b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Chapter X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5D01CB5-9945-4C9B-9918-8CA19A7268A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05000" y="2590800"/>
            <a:ext cx="5334000" cy="914400"/>
          </a:xfrm>
        </p:spPr>
        <p:txBody>
          <a:bodyPr/>
          <a:lstStyle>
            <a:lvl1pPr marL="0" indent="0" algn="ctr">
              <a:buNone/>
              <a:defRPr sz="4800" b="1"/>
            </a:lvl1pPr>
          </a:lstStyle>
          <a:p>
            <a:pPr lvl="0"/>
            <a:r>
              <a:rPr lang="en-US" dirty="0"/>
              <a:t>Chapter 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A27A70-7FFF-4919-9745-58612D6379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2022, Mike Murach &amp; Associates, Inc.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791E8C-669A-4FAF-AC57-930E4708DF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901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Text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914400" y="1066800"/>
            <a:ext cx="7315200" cy="2514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38200" y="3733800"/>
            <a:ext cx="7391400" cy="2209799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C11,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20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_Text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BA428B99-D0BB-4B7F-A30C-E347F02920DF}"/>
              </a:ext>
            </a:extLst>
          </p:cNvPr>
          <p:cNvSpPr>
            <a:spLocks noGrp="1"/>
          </p:cNvSpPr>
          <p:nvPr>
            <p:ph type="tbl" sz="quarter" idx="16" hasCustomPrompt="1"/>
          </p:nvPr>
        </p:nvSpPr>
        <p:spPr>
          <a:xfrm>
            <a:off x="914400" y="1143000"/>
            <a:ext cx="7315200" cy="2438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38200" y="3733800"/>
            <a:ext cx="7391400" cy="2209799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C11,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Tab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BA428B99-D0BB-4B7F-A30C-E347F02920DF}"/>
              </a:ext>
            </a:extLst>
          </p:cNvPr>
          <p:cNvSpPr>
            <a:spLocks noGrp="1"/>
          </p:cNvSpPr>
          <p:nvPr>
            <p:ph type="tbl" sz="quarter" idx="16" hasCustomPrompt="1"/>
          </p:nvPr>
        </p:nvSpPr>
        <p:spPr>
          <a:xfrm>
            <a:off x="914400" y="3505200"/>
            <a:ext cx="7315200" cy="2438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38200" y="1143000"/>
            <a:ext cx="7391400" cy="2209799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C11,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9849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Imag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914400" y="1066800"/>
            <a:ext cx="7315200" cy="2514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3730079"/>
            <a:ext cx="7391400" cy="457200"/>
          </a:xfrm>
        </p:spPr>
        <p:txBody>
          <a:bodyPr/>
          <a:lstStyle>
            <a:lvl1pPr marL="0" indent="0">
              <a:buNone/>
              <a:defRPr sz="2400" b="1">
                <a:solidFill>
                  <a:srgbClr val="000099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heading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5" hasCustomPrompt="1"/>
          </p:nvPr>
        </p:nvSpPr>
        <p:spPr>
          <a:xfrm>
            <a:off x="914400" y="4267200"/>
            <a:ext cx="7315200" cy="1676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C11,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1478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Imag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12800" y="1062758"/>
            <a:ext cx="7391400" cy="2213842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812800" y="3319598"/>
            <a:ext cx="7315200" cy="2438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C11,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0972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Image_Text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12800" y="1062758"/>
            <a:ext cx="7391400" cy="1756642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812800" y="2895600"/>
            <a:ext cx="7315200" cy="163340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812800" y="4605202"/>
            <a:ext cx="7391400" cy="1414598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C11,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2460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Image_Text_Imag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12800" y="1062758"/>
            <a:ext cx="7391400" cy="918442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812800" y="2100398"/>
            <a:ext cx="7315200" cy="140480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812800" y="3581400"/>
            <a:ext cx="7391400" cy="918442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C11,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EF58C0E8-60FA-4BC0-AAD9-770871265AB3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812800" y="4572000"/>
            <a:ext cx="7315200" cy="140480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</p:spTree>
    <p:extLst>
      <p:ext uri="{BB962C8B-B14F-4D97-AF65-F5344CB8AC3E}">
        <p14:creationId xmlns:p14="http://schemas.microsoft.com/office/powerpoint/2010/main" val="716302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391400" cy="4876800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73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layout_2-line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740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0" y="1463040"/>
            <a:ext cx="7391400" cy="4495800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>
          <a:xfrm>
            <a:off x="2743200" y="6248400"/>
            <a:ext cx="3657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800" b="1" i="1" kern="1200">
                <a:solidFill>
                  <a:schemeClr val="bg1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Murach's C++ Programming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2018,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706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914400" y="1143000"/>
            <a:ext cx="7315200" cy="4800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222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B67ED070-8611-4D83-A3C6-478B69003052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914400" y="1143000"/>
            <a:ext cx="7315200" cy="4495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200" y="6233011"/>
            <a:ext cx="2743200" cy="4572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67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_Text_Tab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B67ED070-8611-4D83-A3C6-478B69003052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914400" y="1143000"/>
            <a:ext cx="7315200" cy="1828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200" y="6233011"/>
            <a:ext cx="2743200" cy="4572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4D9C3774-0346-4267-B01B-B6DD528B9FDC}"/>
              </a:ext>
            </a:extLst>
          </p:cNvPr>
          <p:cNvSpPr>
            <a:spLocks noGrp="1"/>
          </p:cNvSpPr>
          <p:nvPr>
            <p:ph type="tbl" sz="quarter" idx="14" hasCustomPrompt="1"/>
          </p:nvPr>
        </p:nvSpPr>
        <p:spPr>
          <a:xfrm>
            <a:off x="914400" y="3810000"/>
            <a:ext cx="7315200" cy="2057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C062CE6-0142-4A17-BF14-B9B5257BF8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3200400"/>
            <a:ext cx="7315200" cy="533400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2239102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Conso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391400" cy="2743200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1295400" y="3892100"/>
            <a:ext cx="6934200" cy="2049956"/>
          </a:xfrm>
          <a:solidFill>
            <a:schemeClr val="bg1">
              <a:lumMod val="95000"/>
            </a:schemeClr>
          </a:solidFill>
          <a:ln w="31750" cmpd="thickThin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112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Console_Text_Conso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391400" cy="990600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1295400" y="2150899"/>
            <a:ext cx="6934200" cy="815635"/>
          </a:xfrm>
          <a:solidFill>
            <a:schemeClr val="bg1">
              <a:lumMod val="95000"/>
            </a:schemeClr>
          </a:solidFill>
          <a:ln w="31750" cmpd="thickThin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838200" y="3347534"/>
            <a:ext cx="7391400" cy="1496734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1295400" y="4982112"/>
            <a:ext cx="6934200" cy="885288"/>
          </a:xfrm>
          <a:solidFill>
            <a:schemeClr val="bg1">
              <a:lumMod val="95000"/>
            </a:schemeClr>
          </a:solidFill>
          <a:ln w="31750" cmpd="thickThin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29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so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1295400" y="1143000"/>
            <a:ext cx="6934200" cy="3200400"/>
          </a:xfrm>
          <a:solidFill>
            <a:schemeClr val="bg1">
              <a:lumMod val="95000"/>
            </a:schemeClr>
          </a:solidFill>
          <a:ln w="31750" cmpd="thickThin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90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0" y="6172200"/>
            <a:ext cx="9144000" cy="685800"/>
          </a:xfrm>
          <a:prstGeom prst="rect">
            <a:avLst/>
          </a:prstGeom>
          <a:solidFill>
            <a:srgbClr val="20396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 bwMode="auto">
          <a:xfrm>
            <a:off x="76200" y="6248400"/>
            <a:ext cx="2743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500"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/>
              <a:t>© 2022, Mike Murach &amp; Associates, Inc.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latin typeface="Arial Narrow" pitchFamily="34" charset="0"/>
              </a:defRPr>
            </a:lvl1pPr>
          </a:lstStyle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30" y="6397412"/>
            <a:ext cx="1228170" cy="2319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8" r:id="rId2"/>
    <p:sldLayoutId id="2147483689" r:id="rId3"/>
    <p:sldLayoutId id="2147483679" r:id="rId4"/>
    <p:sldLayoutId id="2147483686" r:id="rId5"/>
    <p:sldLayoutId id="2147483691" r:id="rId6"/>
    <p:sldLayoutId id="2147483680" r:id="rId7"/>
    <p:sldLayoutId id="2147483683" r:id="rId8"/>
    <p:sldLayoutId id="2147483681" r:id="rId9"/>
    <p:sldLayoutId id="2147483674" r:id="rId10"/>
    <p:sldLayoutId id="2147483687" r:id="rId11"/>
    <p:sldLayoutId id="2147483690" r:id="rId12"/>
    <p:sldLayoutId id="2147483676" r:id="rId13"/>
    <p:sldLayoutId id="2147483675" r:id="rId14"/>
    <p:sldLayoutId id="2147483684" r:id="rId15"/>
    <p:sldLayoutId id="2147483692" r:id="rId16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A39E6-CBAB-4D34-86FB-7A3994E32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Murach’s</a:t>
            </a:r>
            <a:r>
              <a:rPr lang="en-US" dirty="0"/>
              <a:t> PHP and MySQL (4</a:t>
            </a:r>
            <a:r>
              <a:rPr lang="en-US" baseline="30000" dirty="0"/>
              <a:t>th</a:t>
            </a:r>
            <a:r>
              <a:rPr lang="en-US" dirty="0"/>
              <a:t> Edition)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B4F3BF-E882-4FDD-BF7D-5A4B763B88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Chapter 11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716D83-BE49-4784-8094-3F5B093151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286000" y="2590800"/>
            <a:ext cx="4572000" cy="914400"/>
          </a:xfrm>
        </p:spPr>
        <p:txBody>
          <a:bodyPr/>
          <a:lstStyle/>
          <a:p>
            <a:r>
              <a:rPr lang="en-US" dirty="0"/>
              <a:t>How </a:t>
            </a:r>
            <a:r>
              <a:rPr lang="en-US"/>
              <a:t>to create </a:t>
            </a:r>
            <a:r>
              <a:rPr lang="en-US" dirty="0"/>
              <a:t>and use arrays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B4957F-70DD-4276-9D6A-A8EA860A9AF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2022, Mike Murach &amp; Associates, Inc.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89623-2D1C-4227-9DEF-8261D6E5FD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790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D0F0E-BC45-4B47-A418-A716DBFC7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Functions for loops that work with arrays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098D61-D6D3-4C32-BC9E-0437FB377C4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count(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$array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array_key_first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$array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array_key_last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$array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isset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$var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Code that stores 10 random numbers in an array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$numbers = [];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($i = 0; $i &lt; 10; $i++)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$numbers[]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mt_rand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(1, 100); 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Code that displays the elements of an array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numbers_string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'';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($i = 0; $i &lt; </a:t>
            </a:r>
            <a:r>
              <a:rPr lang="en-US" sz="16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count($numbers)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$i++)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numbers_string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.= $numbers[$i] . ' ';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numbers_string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A24F53-BC03-43E8-9B30-0BB40CB25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56DA77-4A49-487B-BFB6-5A097022D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08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22882-FC7C-4D31-8745-6C3297E58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Computing the sum and average of an array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337D3B-302D-41CE-A1C9-DB72B1F9926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$prices = [141.95, 212.95, 411, 10.95];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$sum = 0;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($i = 0; $i &lt; count($prices); $i++)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$sum += $prices[$i];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$average = $sum / count($prices);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B514FA-6FFD-488A-853A-5C338BD48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853E8F-8BE3-482B-A85D-86E6B8D59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614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A7F91-A549-4CA2-8E8B-2A0B10720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skip gaps in an array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B06571-5F71-4CFA-BD08-A49220E86E0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$numbers = [1, 2, 3, 4, 5, 6, 7, 8, 9, 10];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unset($numbers[2], $numbers[6]);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$last = </a:t>
            </a:r>
            <a:r>
              <a:rPr lang="en-US" sz="16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array_key_last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($numbers)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numbers_string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'';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for($i = 0; $i &lt;= $last; $i++)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if (</a:t>
            </a:r>
            <a:r>
              <a:rPr lang="en-US" sz="16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isset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($numbers[$i])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numbers_string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.= $numbers[$i] . ' 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numbers_string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      // displays 1 2 4 5 6 8 9 10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90E773-8087-4E15-B7D6-891FB4680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77404C-6827-420E-873B-B525DDD5E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0709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0D1A6-2EB4-444A-832F-7D2A312C9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syntax for creating an associative array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C682D7-9A5F-46A3-AD8A-7F0C6C9194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543800" cy="4876800"/>
          </a:xfrm>
        </p:spPr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[ [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key1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=&gt;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value1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key2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=&gt;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value2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... ] ];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create an associative array of tax rates</a:t>
            </a: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one statement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tax_rates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['NC' =&gt; 7.75, 'CA' =&gt; 8.25, 'NY' =&gt; 8.875];</a:t>
            </a: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multiple statements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tax_rates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[];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tax_rates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['NC'] = 7.75;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tax_rates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['CA'] = 8.25;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tax_rates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['NY'] = 8.875;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6A2353-D1A4-46DC-9C00-C8D3410C1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96DD01-9DE6-42D7-B41D-6028ABA49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6418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3CE2E-50A9-43E0-92DA-E1E23BD81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create an associative array of codes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D70EA5-DC64-4E52-9272-7F2B64501CD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one statement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country_codes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['DEU' =&gt; 'Germany', 'JPN' =&gt; 'Japan’,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'ARG' =&gt; 'Argentina', 'USA' =&gt; 'United States'];</a:t>
            </a: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elements on separate lines and a trailing comma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country_codes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[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'DEU' =&gt; 'Germany',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'JPN' =&gt; 'Japan',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'ARG' =&gt; 'Argentina',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'USA' =&gt; 'United States'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F801AE-014D-449F-A2AA-27457C51D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E5DF48-D300-4939-957F-7BA84E520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00732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8BABD-984A-4363-A3C9-A736E46E1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create an associative array of extensions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0251CA-8317-4C33-846F-8538825E39A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[];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[10] = 'Sales';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[13] = 'Customer Service';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[16] = 'Returns';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[18] = 'Warehouse';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array that contains integer and string indexes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$employees = [];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$employees[0] = 'Mike';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$employees[1] = 'Anne';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$employees[2] = 'Judy';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$employees['senior'] = 'Mike';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$employees['newest'] = 'Scott';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91DB89-73CC-4E09-A083-FA9B0354D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C02765-2FF0-4F67-A94A-F49422AC9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15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39EBA-327D-462A-96D4-CE9A2A4E1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32936"/>
            <a:ext cx="73152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use 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print_r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function to view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associative array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D62F20-16B6-456D-8622-4EC0549A407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447800"/>
            <a:ext cx="7391400" cy="4876800"/>
          </a:xfrm>
        </p:spPr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print_r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tax_rates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	</a:t>
            </a:r>
            <a:endParaRPr lang="en-US" sz="160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Output: Array ( [NC] =&gt; 7.75 [CA] =&gt; 8.25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[NY] =&gt; 8.875 )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049477-1D4D-46C5-99B9-E01A844BF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F4E424-FB98-43AE-8F3B-F5CE91879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0917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6A96E-0504-4FF6-9E9F-83461A88B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set a value with a specific key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1E7105-C959-4AEC-B450-7E630EC4415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 = ['first' =&gt; 'Ray', 'last' =&gt; 'Harris'];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$name['middle'] = 'Thomas';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happens when you omit the key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 adding a value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 = ['first' =&gt; 'Ray', 'last' =&gt; 'Harris'];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$name[] = 'Thomas';                // key is 0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get a value at a specified key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 = ['first' =&gt; 'Ray', 'last' =&gt; 'Harris'];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first_name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$name['first'];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last_name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$name['last'];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69687A-B0B5-4D20-A515-F4C265574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A28EF3-1779-416D-AD3B-7885BF13E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65348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508EA-CE8F-44A5-B2A9-00CE4A4A3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delete values from an array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98769E-5045-4ED1-A4BB-65AA458F8F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 = ['first' =&gt; 'Ray', 'last' =&gt; 'Harris'];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unset($name['first']);      // delete an element's value 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unset($name);               // delete the array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use variable substitution with elements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 = ['first' =&gt; 'Ray', 'last' =&gt; 'Harris'];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"First Name: $name['first']";    // A parse error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"First Name: $name[first]";      // First Name: Ray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"First Name: {$name['first']}";  // First Name: Ray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F39805-C64F-472B-8BB4-B43F9D7F3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03A1A8-4605-4575-A7E9-80AFE6B51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2229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60933-2484-470D-816B-CA36D8EB6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syntax of a foreach loop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9B41CC-5D62-4D58-93D0-8101B3FF775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15999"/>
            <a:ext cx="7391400" cy="5217011"/>
          </a:xfrm>
        </p:spPr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foreach ($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 [ $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=&gt; ] $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  <a:endParaRPr lang="en-US" sz="160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statements that use $key and $value</a:t>
            </a:r>
            <a:endParaRPr lang="en-US" sz="160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12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use a foreach loop with a regular array</a:t>
            </a:r>
          </a:p>
          <a:p>
            <a:pPr marL="347345" marR="0">
              <a:spcBef>
                <a:spcPts val="6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array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$prices = [141.95, 212.95, 411, 10.95];</a:t>
            </a: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foreach loop that displays the values in the array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foreach ($prices as $price)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$price . ' | 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displays 141.95 | 212.95 | 411 | 10.95 |</a:t>
            </a: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foreach loop that displays the indexes and values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foreach ($prices as $index =&gt; $price)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$</a:t>
            </a:r>
            <a:r>
              <a:rPr lang="es-E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r>
              <a:rPr lang="es-E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 ': ' . $</a:t>
            </a:r>
            <a:r>
              <a:rPr lang="es-E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es-E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 | 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displays 0: 141.95 | 1: 212.95 | 2: 411 | 3: 10.95 |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5B3F61-FDB7-40EC-B2E2-85FF01229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4150DA-6423-4B86-A3FE-B5DA4B860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429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40850-143E-40AC-8DE6-BD1778A2C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CD8BF9-70DE-465B-80BC-552FFCABE9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Applied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Use any of the functions and techniques presented in this chapter as you use arrays, associative arrays, and arrays of arrays.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Knowledge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Distinguish between an array and an associative array, including the difference in the way indexes are used.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Explain how gaps can be introduced into an array and how the gaps can be removed.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Describe the use of a for loop with an array and the use of a foreach loop with an associative array.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Describe the use of the spread operator with arrays.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Distinguish between a queue and a stack.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D931F5-21AC-4325-9334-396D2968D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DA61AC-4398-431C-A2D8-5CFE8603D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198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8997287-5D7D-4BCC-BFF6-877739DA8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use a foreach loop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an associative array 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5069D7E-C3C7-4271-9176-457FB8A79B8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463040"/>
            <a:ext cx="7543800" cy="4495800"/>
          </a:xfrm>
        </p:spPr>
        <p:txBody>
          <a:bodyPr/>
          <a:lstStyle/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array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tax_rates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['NC' =&gt; 7.75, 'CA' =&gt; 8.25, 'NY' =&gt; 8.875];</a:t>
            </a: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foreach loop that displays the values in the array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foreach 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tax_rates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 $rate)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$rate . ' | 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displays 7.75 | 8.25 | 8.875 |</a:t>
            </a: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foreach loop that displays the keys and values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foreach 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tax_rates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 $key =&gt; $rate)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$key . ': ' . $rate . ' | 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displays NC: 7.75 | CA: 8.25 | NY: 8.875 |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28152C-D040-49C1-A976-3BAC293A5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1447FE-1C88-4E40-B2E9-071BD4783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0553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A3296-D88C-48AF-A410-B30216CE4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use a foreach loop to skip gaps in an array 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9C718-0542-48E0-AE68-EC8E566B75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$numbers = [1, 2, 3, 4, 5, 6, 7, 8, 9, 10];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unset($numbers[2], $numbers[6]);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numbers_string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'';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foreach ($numbers as $number) {    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numbers_string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.= $number . ' 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numbers_string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      // displays 1 2 4 5 6 8 9 10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47E6F5-8E17-42B9-A511-C9C71D34F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06CBE2-87CF-4665-8F5F-E8683907D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4390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9D41F66-B22A-4080-A0BC-225037A7B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spread operator</a:t>
            </a:r>
            <a:endParaRPr lang="en-US" dirty="0"/>
          </a:p>
        </p:txBody>
      </p:sp>
      <p:graphicFrame>
        <p:nvGraphicFramePr>
          <p:cNvPr id="8" name="Table Placeholder 7">
            <a:extLst>
              <a:ext uri="{FF2B5EF4-FFF2-40B4-BE49-F238E27FC236}">
                <a16:creationId xmlns:a16="http://schemas.microsoft.com/office/drawing/2014/main" id="{7C0BF2A9-BA41-4C06-B845-D37725003187}"/>
              </a:ext>
            </a:extLst>
          </p:cNvPr>
          <p:cNvGraphicFramePr>
            <a:graphicFrameLocks noGrp="1"/>
          </p:cNvGraphicFramePr>
          <p:nvPr>
            <p:ph type="tbl" sz="quarter" idx="13"/>
            <p:extLst>
              <p:ext uri="{D42A27DB-BD31-4B8C-83A1-F6EECF244321}">
                <p14:modId xmlns:p14="http://schemas.microsoft.com/office/powerpoint/2010/main" val="3368053807"/>
              </p:ext>
            </p:extLst>
          </p:nvPr>
        </p:nvGraphicFramePr>
        <p:xfrm>
          <a:off x="914400" y="1143000"/>
          <a:ext cx="5562600" cy="1398716"/>
        </p:xfrm>
        <a:graphic>
          <a:graphicData uri="http://schemas.openxmlformats.org/drawingml/2006/table">
            <a:tbl>
              <a:tblPr firstRow="1"/>
              <a:tblGrid>
                <a:gridCol w="1524000">
                  <a:extLst>
                    <a:ext uri="{9D8B030D-6E8A-4147-A177-3AD203B41FA5}">
                      <a16:colId xmlns:a16="http://schemas.microsoft.com/office/drawing/2014/main" val="1909782742"/>
                    </a:ext>
                  </a:extLst>
                </a:gridCol>
                <a:gridCol w="4038600">
                  <a:extLst>
                    <a:ext uri="{9D8B030D-6E8A-4147-A177-3AD203B41FA5}">
                      <a16:colId xmlns:a16="http://schemas.microsoft.com/office/drawing/2014/main" val="293753281"/>
                    </a:ext>
                  </a:extLst>
                </a:gridCol>
              </a:tblGrid>
              <a:tr h="388947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Operator</a:t>
                      </a:r>
                    </a:p>
                  </a:txBody>
                  <a:tcPr marL="67318" marR="67318" marT="44879" marB="4487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Description</a:t>
                      </a:r>
                    </a:p>
                  </a:txBody>
                  <a:tcPr marL="67318" marR="67318" marT="44879" marB="44879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0854058"/>
                  </a:ext>
                </a:extLst>
              </a:tr>
              <a:tr h="688137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...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318" marR="67318" marT="44879" marB="4487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Add as a prefix to an array to unpack the elements in the array. Works with regular and associative arrays.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318" marR="67318" marT="44879" marB="44879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2725484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A24B90-749A-49BC-A630-090078748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3A85C5-CD70-43C9-91BC-4EE899E99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635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E3E6693-A23D-48BC-B19F-74C7F9C7A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merge arrays and individual values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into a single array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8655572-E838-463A-805E-1561DC9055C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$arr1 = [1, 2, 3];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$arr2 = [6, 7, 8];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$total = [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$arr1, 4, 5,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$arr2, 9];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1, 2, 3, 4, 5, 6, 7, 8, 9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merge the values in an associative array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$west = ['WA' =&gt; 'Washington', 'OR' =&gt; 'Oregon'];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$east = ['NY' =&gt; 'New York', 'NJ' =&gt; 'New Jersey'];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$states = [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$west,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$east];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[WA] =&gt; Washington [OR] =&gt; Oregon [NY] =&gt; New York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[NJ] =&gt; New Jersey 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753CBE-5BDA-4100-B018-09CB40BF7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5D9952-4B05-41E4-920A-0C41B3349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7400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CBD0227-4C93-495E-B3D7-A8308E4BF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pass an array to a function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that expects individual arguments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CEEAE01-B763-4771-BC02-CA23761320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add_three_numbers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($num1, $num2, $num3)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return $num1 + $num2 + $num3;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[10, 20, 30];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$sum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add_three_numbers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          // 60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B0B2B8-6C4E-4564-B024-3E5912FE5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C501F1-2E68-4CC0-9D27-DF4EA5D45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6055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519A63D-7EB0-4171-9D0E-A7703888B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create a function that accepts a variable number of arguments (variadic function)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86B3781-0F4A-430B-9D50-5F20A00DF48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add_numbers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$total = 0;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foreach($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 $num)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$total += $num;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return $total;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$sum1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add_numbers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(10, 20, 30);             // 60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$sum2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add_numbers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(1, 2, 3, 4, 5);          // 15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pass an array to a variadic function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$nums1 = [10, 20, 30];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$nums2 = [1, 2, 3, 4, 5];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$sum1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add_numbers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$nums1);              // 60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$sum2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add_numbers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$nums2);              // 15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2D7C20-2644-41CD-AC2F-6CA3577BC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0182A5-20DF-4BC6-A253-417B914B0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605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E0B26-2D16-4C6D-A2A6-33C234B46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 terms for working with arrays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E7B716-1091-4771-96CF-C2A3644FA1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array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element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index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associative array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key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spread operator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variadic function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4998E8-1C67-47A0-B422-6DD9BB823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4FA73F-1676-4EC1-A8D5-3D4110251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9035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F2326-0AAB-4855-89C2-99EECE1A1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Functions for creating arrays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655C1E-0C17-46BE-B5DD-979FBEC32B3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range(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$low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$high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[,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$step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array_fill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$start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$count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array_pad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$array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$size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array_merge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$array1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$array2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...) 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array_slice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$array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$index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[,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[,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$keys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]])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array_splice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$array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$index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$new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3E1E08-2108-40E5-9223-0E852C68F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A3B9C2-E246-443E-A20F-8DF07070B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5716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B9B1B-9DD5-4CA6-A5EA-E796593D9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create an array that has a range of values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A71A82-B255-478D-80B2-7D2C1EC70BF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543800" cy="4876800"/>
          </a:xfrm>
        </p:spPr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$numbers = range(1, 4);                 // 1, 2, 3, 4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$numbers = range(10, 22, 4);            // 10, 14, 18, 22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fill and pad an array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$numbers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array_fill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(0, 5, 1);         // 1, 1, 1, 1, 1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$numbers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array_pad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($numbers, 10, 0);  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1, 1, 1, 1, 1, 0, 0, 0, 0, 0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merge two arrays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$employees = ['Mike', 'Anne'];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new_hires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['Ray',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$employees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array_merge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($employees,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new_hires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print_r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($employees);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Array ( [0] =&gt; Mike [1] =&gt; Anne [2] =&gt; Ray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[3] =&gt;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EA10C0-0731-471E-8040-5F158430B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D373F1-81B4-4B68-A647-5A2A22A15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3072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2A266-E8CB-4F86-8277-C19084842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slice one array from another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B20F02-DF04-48CF-A5FE-3A34B788E22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543800" cy="4876800"/>
          </a:xfrm>
        </p:spPr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$employees = ['Mike', 'Anne', 'Ray',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new_hires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array_slice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($employees, 2);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print_r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new_hires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  // Array ( [0] =&gt; Ray [1] =&gt;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splice two arrays together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$employees = ['Mike', 'Anne', 'Joel'];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new_hires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['Ray',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array_splice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($employees, 1, 2,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new_hires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print_r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($employees);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Array ( [0] =&gt; Mike [1] =&gt; Ray [2] =&gt;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96C593-76AE-4843-8B9E-6B8664D91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F6A7E1-9568-4CEB-A918-CE2AB0939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938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C0233-8F41-4FA2-BA41-75722AE0A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Objectives (continued)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2103D4-7DEC-4EF3-8054-2476BDA564B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543800" cy="4876800"/>
          </a:xfrm>
        </p:spPr>
        <p:txBody>
          <a:bodyPr/>
          <a:lstStyle/>
          <a:p>
            <a:pPr marL="457200" marR="0" lvl="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 startAt="6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Describe the use of the functions for creating arrays, working with queues and stacks, performing mathematical calculations, searching arrays, sorting arrays, and modifying arrays.</a:t>
            </a:r>
          </a:p>
          <a:p>
            <a:pPr marL="457200" marR="0" lvl="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 startAt="6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Distinguish between a regular array and an array of arrays, including the difference in the number of indexes that are used to access an element.</a:t>
            </a:r>
          </a:p>
          <a:p>
            <a:pPr marL="457200" indent="-457200">
              <a:buFont typeface="+mj-lt"/>
              <a:buAutoNum type="arabicPeriod" startAt="6"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CA64BB-DF31-49C5-93D4-D2643EF91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9CF8FC-F286-4AF6-910B-5851057B8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7545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7840F-9B64-4A06-8865-D661068F8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Functions for checking if a variable is an array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2399E9-BEDC-499C-8F61-F39CDCEF54E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is_array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is_array_list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check if a variable is an array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is_array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($numbers))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foreach ($numbers as $num)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// do something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A8098B-AE5E-4471-BAB8-F6ACEB6E8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BAD258-F05B-4B5F-8A89-E7262E171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5459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74AC0-5174-4664-AD44-67C30CD0C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Functions for working with queues and stacks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05112-9EC1-4FB8-B44A-4B6EB1D66C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array_push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$array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array_pop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$array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array_unshift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$array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array_shift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$array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work with a stack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$names = ['Mike', 'Joel', 'Anne'];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array_push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($names, 'Ray');      // Mike, Joel, Anne, Ray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$next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array_pop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($names);      // Mike, Joel, Anne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$next;                     // displays Ray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work with a queue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$names = ['Mike', 'Joel', 'Anne'];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array_push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($names, 'Ray');   // Mike, Joel, Anne, Ray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$next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array_shift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($names); // Joel, Anne, Ray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$next;                  // displays Mike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2F8101-2837-4FF8-95C4-ED8FE67FD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604046-24BB-4B90-A75A-D74FB3D92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20967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DDFC6-2D68-4413-B3BD-DDA87DABD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 terms for working with queues and stacks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4CF6DA-3974-4F34-86C8-2966E600BD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stack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last-in, first-out (LIFO)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queue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first-in, first-out (FIFO)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334837-8CB7-405C-A841-1D86846D8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DCC4F5-65D8-41E2-B02B-BA272A5D9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79299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16BFD44-23D3-46AB-AB77-8371FDE34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Functions for performing mathematical calculations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7C49C3D-28B4-4CB3-8ACC-F8DDC0D84F9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array_sum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$array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array_product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$array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add all values in an array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$prices = [141.95, 212.95, 411, 10.95];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$sum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array_sum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($prices);                  // 776.85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3C5BF8-9EED-4B7D-9D10-6B2BFF41F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C06717-BE65-4750-ACE0-D0F0E3D4B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646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FD442-4661-4503-9DC0-0A862D492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Functions for searching arrays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903837-A34D-4E9C-9B7A-EF1236C728F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in_array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($value, $array [, $strict])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array_key_exists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($key, $array)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array_search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($value, $array [, $strict])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array_count_values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($array)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4452C2-5BD0-474B-A40F-834565040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2684B6-098C-486F-B246-70D399841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1737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C8E1D-871E-4BB3-8B3B-A19FDD646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search an array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1D9623-2CEE-4722-8C33-287B3E31584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tax_rates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['NC' =&gt; 7.75, 'CA' =&gt; 8.25, 'NY' =&gt; 8.875];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is_found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in_array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(7.75,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tax_rates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           // TRUE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is_found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in_array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('7.75',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tax_rates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         // TRUE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is_found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in_array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('7.75',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tax_rates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true);   // FALSE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key_exists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array_key_exists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('CA',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tax_rates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 // TRUE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$key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array_search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(7.75,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tax_rates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            // 'NC'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A6AA33-EB6A-45F5-A10C-E0BB1D713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5727E5-1D21-4B49-B8AF-088D2580F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37233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620A100-8918-4D10-8CDE-53D883C50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count the occurrences of a value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an array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30E9BF4-E2A9-46EE-8588-92AB35FB51F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$names = ['Mike', 'Mike', 'Mike',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'Anne', 'Joel', 'Joel'];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occurences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array_count_values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($names);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fr-FR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</a:t>
            </a:r>
            <a:r>
              <a:rPr lang="fr-FR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$</a:t>
            </a:r>
            <a:r>
              <a:rPr lang="fr-FR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occurences</a:t>
            </a:r>
            <a:r>
              <a:rPr lang="fr-FR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['Mike'];            // 3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fr-FR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</a:t>
            </a:r>
            <a:r>
              <a:rPr lang="fr-FR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$</a:t>
            </a:r>
            <a:r>
              <a:rPr lang="fr-FR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occurences</a:t>
            </a:r>
            <a:r>
              <a:rPr lang="fr-FR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['Anne'];            // 1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occurences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['Joel'];            // 2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2B5AF6-C51E-4953-9115-297EEA86A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40D32A-0E69-4980-8EFA-2619595B5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9010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7A4B9-C6A8-4BDC-B5CB-A78772C16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Functions for sorting arrays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7233C3-C63B-4BE6-B7C3-05804C66A4F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sort($array[, $compare])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rsort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($array[, $compare])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asort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($array[, $compare])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arsort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($array[, $compare])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ksort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($array[, $compare])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krsort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($array[, $compare])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1E91FD-A338-4002-A40A-6801B6257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F23138-47CB-47C1-B0D5-B4AD7029F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93106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27ABB-6910-4281-A2BE-00233D981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sort strings in ascending order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7F33E2-BDE2-4BE6-BF80-C9718A858F8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$names = ['Mike', 'Anne', 'Joel', 'Ray',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sort($names);             // Anne, Joel, Mike,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Ray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sort numbers in ascending order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$numbers = [520, '33', 9, '199'];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sort($numbers, SORT_NUMERIC);         // 9, 33, 199, 520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sort in descending order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$names = ['Mike', 'Anne', 'Joel', 'Ray',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rsort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($names);            // Ray,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Mike, Joel, Anne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5BD74C-D0E6-422A-8A29-25608CF80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56E994-3410-4916-9284-86316583C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77258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55B95-E386-44FB-93E8-56A3A8605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sort an associative array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91082E-EBB8-4C6C-9193-4775DBECE1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543800" cy="4876800"/>
          </a:xfrm>
        </p:spPr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tax_rates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['NC' =&gt; 7.75, 'NY' =&gt; 8.875, 'CA' =&gt; 8.25];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asort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tax_rates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    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['NC' =&gt; 7.75, 'CA' =&gt; 8.25, 'NY' =&gt; 8.875]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ksort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tax_rates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    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['CA' =&gt; 8.25, 'NC' =&gt; 7.75, 'NY' =&gt; 8.875]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arsort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tax_rates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   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['NY' =&gt; 8.875, 'CA' =&gt; 8.25, 'NC' =&gt; 7.75]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krsort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tax_rates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   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['NY' =&gt; 8.875, 'NC' =&gt; 7.75, 'CA' =&gt; 8.25]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4555E7-39A3-44B8-AC8D-9CE4D264F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FBF87B-57FC-47BA-ACBF-B7A8DB51C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191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34390-4462-4A2A-9536-84EE25034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syntax for creating an array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62F034-1EAF-472C-9793-487E171ED44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543800" cy="4876800"/>
          </a:xfrm>
        </p:spPr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[ [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value1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value2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 ...] ];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syntax for referring to an element of an array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create an array of names</a:t>
            </a: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one statement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$names = ['Ted Lewis', 'Sue Jones', 'Ray Thomas'];</a:t>
            </a: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multiple statements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$names = [];             // create an empty array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$names[0] = 'Ted Lewis'; // set three values in the array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$names[1] = 'Sue Jones';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$names[2] = 'Ray Thomas';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0680F6-9F97-4F60-A2F2-9DAE6F98B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116359-4F24-4EB6-8A57-A004A89B6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63555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55D13-A0B7-4AC0-ACA5-6F7D4F90D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Functions for modifying arrays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A244E2-4329-4E00-A246-DD4FE8A209F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array_unique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$array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$compare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Courier New" panose="02070309020205020404" pitchFamily="49" charset="0"/>
                <a:cs typeface="Times New Roman" panose="02020603050405020304" pitchFamily="18" charset="0"/>
              </a:rPr>
              <a:t>array_reverse</a:t>
            </a:r>
            <a:r>
              <a:rPr lang="en-US" sz="1600" b="1" dirty="0">
                <a:effectLst/>
                <a:latin typeface="Courier New" panose="02070309020205020404" pitchFamily="49" charset="0"/>
                <a:ea typeface="Courier New" panose="02070309020205020404" pitchFamily="49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Courier New" panose="02070309020205020404" pitchFamily="49" charset="0"/>
                <a:cs typeface="Times New Roman" panose="02020603050405020304" pitchFamily="18" charset="0"/>
              </a:rPr>
              <a:t>$array</a:t>
            </a:r>
            <a:r>
              <a:rPr lang="en-US" sz="1600" b="1" dirty="0">
                <a:effectLst/>
                <a:latin typeface="Courier New" panose="02070309020205020404" pitchFamily="49" charset="0"/>
                <a:ea typeface="Courier New" panose="02070309020205020404" pitchFamily="49" charset="0"/>
                <a:cs typeface="Times New Roman" panose="02020603050405020304" pitchFamily="18" charset="0"/>
              </a:rPr>
              <a:t>[,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Courier New" panose="02070309020205020404" pitchFamily="49" charset="0"/>
                <a:cs typeface="Times New Roman" panose="02020603050405020304" pitchFamily="18" charset="0"/>
              </a:rPr>
              <a:t>$keys</a:t>
            </a:r>
            <a:r>
              <a:rPr lang="en-US" sz="1600" b="1" dirty="0">
                <a:effectLst/>
                <a:latin typeface="Courier New" panose="02070309020205020404" pitchFamily="49" charset="0"/>
                <a:ea typeface="Courier New" panose="02070309020205020404" pitchFamily="49" charset="0"/>
                <a:cs typeface="Times New Roman" panose="02020603050405020304" pitchFamily="18" charset="0"/>
              </a:rPr>
              <a:t>])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Courier New" panose="02070309020205020404" pitchFamily="49" charset="0"/>
                <a:cs typeface="Times New Roman" panose="02020603050405020304" pitchFamily="18" charset="0"/>
              </a:rPr>
              <a:t>shuffle(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Courier New" panose="02070309020205020404" pitchFamily="49" charset="0"/>
                <a:cs typeface="Times New Roman" panose="02020603050405020304" pitchFamily="18" charset="0"/>
              </a:rPr>
              <a:t>$array</a:t>
            </a:r>
            <a:r>
              <a:rPr lang="en-US" sz="1600" b="1" dirty="0">
                <a:effectLst/>
                <a:latin typeface="Courier New" panose="02070309020205020404" pitchFamily="49" charset="0"/>
                <a:ea typeface="Courier New" panose="02070309020205020404" pitchFamily="49" charset="0"/>
                <a:cs typeface="Times New Roman" panose="02020603050405020304" pitchFamily="18" charset="0"/>
              </a:rPr>
              <a:t>)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array_rand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$array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$count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])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0DF2B0-0A8C-404C-8714-8265EBFF3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216941-988B-4E7B-8702-B43E1EE18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04654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05135-E422-4542-83A4-9C3445DB0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modify an array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B67E57-4679-453A-B8CD-076EBD19B40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$names = ['Mike', 'Mike', 'Mike', 'Anne’,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'Joel', 'Joel'];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$names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array_unique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($names);      // Mike, Anne, Joel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$names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array_reverse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($names);     // Joel, Anne, Mike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shuffle($names);      // Mike, Joel, Anne (for example)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modify an associative array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tax_rates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['NC' =&gt; 7.75, 'NY' =&gt; 8.875,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'CA' =&gt; 8.25];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tax_rates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array_reverse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tax_rates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true);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['CA' =&gt; 8.25, 'NY' =&gt; 8.875, 'NC' =&gt; 7.75]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get random keys from an array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$names = ['Mike', 'Anne', 'Joel', 'Ray',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$key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array_rand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($names);               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2       (for example)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names_rand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array_rand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($names, 3);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0, 1, 3 (for example)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F1B7F7-781F-46CE-89E0-422A5F5EF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0D5A4A-94FC-41EA-8756-A0B9C4E5A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6203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2732F-7BD4-4D74-B49F-9CB9AD933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shuffle and deal a deck of cards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1469A0-E48E-49E6-993C-5D9980B9BAE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Create the deck of cards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$faces = ['2', '3', '4', '5', '6', '7', '8',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'9', 'T', 'J', 'Q', 'K', 'A'];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fr-FR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fr-FR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suits</a:t>
            </a:r>
            <a:r>
              <a:rPr lang="fr-FR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['h', 'd', 'c', 's'];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$cards = [];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foreach($faces as $face)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foreach($suits as $suit)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$cards[] = $face . $suit;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Shuffle the deck and deal the cards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shuffle($cards);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$hand = [];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($i = 0; $i &lt; 5; $i++)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$hand[]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array_pop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($cards);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implode(',', $hand);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9c,6d,Ks,4c,7h</a:t>
            </a:r>
            <a:r>
              <a:rPr lang="en-US" sz="1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(for example)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CB6ADE-93B9-47DE-9A21-111B63771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23CDC5-ACDB-4657-AA80-09EEE9F70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48203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5A17433-C23A-49CF-924C-CFDA54D25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simple array</a:t>
            </a:r>
            <a:endParaRPr lang="en-US" dirty="0"/>
          </a:p>
        </p:txBody>
      </p:sp>
      <p:pic>
        <p:nvPicPr>
          <p:cNvPr id="8" name="Content Placeholder 7" descr="Title describes slide">
            <a:extLst>
              <a:ext uri="{FF2B5EF4-FFF2-40B4-BE49-F238E27FC236}">
                <a16:creationId xmlns:a16="http://schemas.microsoft.com/office/drawing/2014/main" id="{ABE2B249-211E-46F7-AE5F-42A599087A0C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218910" y="1219200"/>
            <a:ext cx="6675926" cy="68580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AFC8B1-228B-4721-918F-0118577FE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C14041-5AEE-4C86-96C4-FEB349613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54473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EDF404B-1314-45A1-BFA0-6DCC2CB5C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rectangular array</a:t>
            </a:r>
            <a:endParaRPr lang="en-US" dirty="0"/>
          </a:p>
        </p:txBody>
      </p:sp>
      <p:pic>
        <p:nvPicPr>
          <p:cNvPr id="8" name="Content Placeholder 7" descr="Title describes slide">
            <a:extLst>
              <a:ext uri="{FF2B5EF4-FFF2-40B4-BE49-F238E27FC236}">
                <a16:creationId xmlns:a16="http://schemas.microsoft.com/office/drawing/2014/main" id="{1893EE84-C286-476A-86CB-60CC2ED3DCA6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264633" y="1219200"/>
            <a:ext cx="6904893" cy="289560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2BEFA1-EC5B-4BD5-8543-7810D9219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95D328-6A9F-419B-898C-6748F5037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38515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142CE99-B2A5-4988-AC14-B4CD68B5F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jagged array</a:t>
            </a:r>
            <a:endParaRPr lang="en-US" dirty="0"/>
          </a:p>
        </p:txBody>
      </p:sp>
      <p:pic>
        <p:nvPicPr>
          <p:cNvPr id="8" name="Content Placeholder 7" descr="Title describes slide">
            <a:extLst>
              <a:ext uri="{FF2B5EF4-FFF2-40B4-BE49-F238E27FC236}">
                <a16:creationId xmlns:a16="http://schemas.microsoft.com/office/drawing/2014/main" id="{26826597-FECE-4EF6-A644-9BBA0725E653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240246" y="1182370"/>
            <a:ext cx="6836659" cy="300863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C21BA5-519E-4A5C-B5A4-693F95124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FF5E7A-46FA-4228-86DF-2649A97A2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95016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EABBC-0450-4343-B536-FC99DCBAE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 terms related to an array of arrays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E36595-6E2E-4EEF-984A-C898616DB7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two-dimensional array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rectangular array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jagged array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795938-B737-42A2-A81F-0E8AE60A8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000DF7-E4EB-4865-900D-C07745396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68135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069DE-6134-409A-B915-B293C769C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Code that creates an array of arrays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39D1F4-6736-4D45-8623-831427F582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467600" cy="4876800"/>
          </a:xfrm>
        </p:spPr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times_table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[];              // create an empty array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($i = 0; $i &lt;= 12; $i++) {  // add 13 elements that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times_table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[$i] = [];      // contain empty arrays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Code that adds values to the array of arrays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($i = 0; $i &lt;= 12; $i++)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for ($j = 0; $j &lt;= 12;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j++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times_table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[$i][$j] = $i * $j;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Code that refers to elements in the array of arrays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times_table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[4][3];        // displays 12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times_table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[7][6];        // displays 42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0ADA14-6C1E-4596-83A5-66035EC7D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351145-C92F-48E7-A151-81BEE083A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605460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AB490-72D4-4C6B-BF0E-28360D9ED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Code that creates a cart array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9FE72D-0F4B-4537-8A0D-09CE5DDFE2D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$cart = [];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Adding an associative array to the cart array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$item = [];              // create an empty item array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$item['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itemCode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 = 123;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$item['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itemName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 = 'HTML and CSS';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$item['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itemCost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 = 59.5;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$item['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itemQuantity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 = 5;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$cart[] = $item;         // add item array to cart array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Adding another associative array to the cart array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$item = [];              // create an empty item array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$item['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itemCode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 = 456;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$item['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itemName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 = 'Java';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$item['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itemCost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 = 52.5;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$item['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itemQuantity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 = 2;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$cart[]  = $item;        // add item array to cart array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A3EE3B-277E-476A-A5E8-52C8CC1F5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60BE69-E7C8-42F0-969F-1215A3023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08891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2FB71-6E25-45BD-ADD7-B03FB7110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Referring to the elements in the array of arrays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E418E9-059E-4961-B809-9D2EC95DAB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$cart[0]['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itemCode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       // displays 123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$cart[1]['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itemName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       // displays Java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A36EF8-31DB-4D2A-A894-4BE3915D7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5A01E5-40C5-4C78-99DE-8C12497A5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143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0DF60-C4FD-44F3-94B8-CFB881578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create an array of discounts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E32F8E-9FBE-4949-AC36-C8A959F9A7E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one statement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$discounts = [0, 5, 10, 15];   // create an array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// with four elements</a:t>
            </a: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multiple statements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$discounts = [];         // create an empty array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$discounts[0] = 0;       // set four values in the array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$discounts[1] = 5;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$discounts[2] = 10;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$discounts[3] = 15;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F800CC-352B-45B5-A87F-8DA3F8198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728A3F-BE60-42C2-8811-9B72B463A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58988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2C1B2-96AE-4C2F-938A-F03F185BF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more concise way to create an array of arrays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8783CA-E759-4FB7-8E61-C6A369775C0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$cart = [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['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itemCode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 =&gt; 123,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itemName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 =&gt; 'HTML and CSS',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itemCost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 =&gt; 59.5,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itemQuantity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 =&gt; 5],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['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itemCode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 =&gt; 456,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itemName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 =&gt; 'Java',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itemCost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 =&gt; 52.5,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itemQuantity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 =&gt; 2],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88B941-929C-40E5-834D-6949E91C0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2FD67D-B200-4730-A611-20082DC28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00804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51D93C9-32DC-4257-A0C4-ACAE8303B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Task List Manager application</a:t>
            </a:r>
            <a:endParaRPr lang="en-US" dirty="0"/>
          </a:p>
        </p:txBody>
      </p:sp>
      <p:pic>
        <p:nvPicPr>
          <p:cNvPr id="8" name="Content Placeholder 7" descr="Title describes slide">
            <a:extLst>
              <a:ext uri="{FF2B5EF4-FFF2-40B4-BE49-F238E27FC236}">
                <a16:creationId xmlns:a16="http://schemas.microsoft.com/office/drawing/2014/main" id="{6FCD2AC3-DCF7-49A1-B69A-D7E8AC40D303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914400" y="1143000"/>
            <a:ext cx="7315200" cy="416393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978E50-FA02-42B4-A270-3B72C516A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0DAD60-81FB-4F82-8DA8-D3A4CF637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43111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E4F1D-BC5E-4C54-A455-1F9375A39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index.php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1)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901B7F-17CD-4209-B599-3C9798CFB92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task_list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tasklist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FILTER_DEFAULT,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FILTER_REQUIRE_ARRAY);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task_list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=== NULL)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task_list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[];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$action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'action');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$errors = [];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E6B00-BE04-482D-9768-42F12367C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FE9555-DB24-4B83-BE5B-E8BF47FB9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40616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C9A12-E9F8-4836-B8B6-E4E41C918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index.php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2)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263AFB-D9BE-4B78-8038-466721A67F0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switch( $action 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case 'add':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new_task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'task');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if (empty($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new_task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$errors[] = 'The new task cannot be empty.';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 else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task_list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[] =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new_task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break;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case 'delete':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task_index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taskid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FILTER_VALIDATE_INT);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if 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task_index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=== NULL ||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task_index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=== FALSE)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$errors[] = 'The task cannot be deleted.';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 else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unset($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task_list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task_index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task_list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array_values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task_list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break;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include('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task_list.php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?&gt;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558ECC-30F3-4286-A40A-A084F18F5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4E0214-F7C3-4FA9-BB1F-65CBC089F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74207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BF59C-4F65-4D29-B18F-DB7B83DEA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task_list.php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1)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E8E596-E236-432C-950F-42CAA10E68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03300"/>
            <a:ext cx="7391400" cy="48768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&lt;!DOCTYPE html&gt;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&lt;html&gt;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&lt;head&gt;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&lt;title&gt;Task List Manager&lt;/title&gt;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&lt;link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="stylesheet"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href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="main.css"&gt;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&lt;/head&gt;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&lt;body&gt;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&lt;header&gt;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&lt;h1&gt;Task List Manager&lt;/h1&gt;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&lt;/header&gt;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&lt;main&gt;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&lt;!-- part 1: the errors --&gt;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&lt;?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if (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is_array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($errors) &amp;&amp; count($errors) &gt; 0) :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&lt;h2&gt;Errors&lt;/h2&gt;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&lt;?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foreach($errors as $error) :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s-E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s-E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</a:t>
            </a:r>
            <a:r>
              <a:rPr lang="es-E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&gt;&lt;?</a:t>
            </a:r>
            <a:r>
              <a:rPr lang="es-E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s-E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</a:t>
            </a:r>
            <a:r>
              <a:rPr lang="es-E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htmlspecialchars</a:t>
            </a:r>
            <a:r>
              <a:rPr lang="es-E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($error); ?&gt;&lt;/</a:t>
            </a:r>
            <a:r>
              <a:rPr lang="es-E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</a:t>
            </a:r>
            <a:r>
              <a:rPr lang="es-E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en-US" sz="13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s-E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endforeach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&lt;/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&lt;?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endif; ?&gt;</a:t>
            </a:r>
          </a:p>
          <a:p>
            <a:endParaRPr lang="en-US" sz="13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7BB108-8977-43A3-ABAD-DCFEE1174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2633AD-5579-4FC4-8A09-DD54C2202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55838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8DF36-0FCE-4C41-A47F-BF8308A51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task_list.php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2)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710E6D-45E3-43F5-B2D1-D47566225E3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03300"/>
            <a:ext cx="7391400" cy="48768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&lt;!-- part 2: the tasks --&gt;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&lt;h2&gt;Tasks&lt;/h2&gt;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&lt;?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if (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is_array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task_list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&amp;&amp;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count($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task_list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&gt; 0) :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&lt;?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foreach(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task_list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 $id =&gt; $task ) :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&lt;li&gt;&lt;?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$id + 1 . '. ' 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htmlspecialchars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($task); ?&gt;&lt;/li&gt;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&lt;?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endforeach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&lt;/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&lt;?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else: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&lt;p&gt;There are no tasks in the task list.&lt;/p&gt;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&lt;?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endif;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en-US" sz="13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531D5B-5895-4ABD-A055-285BFE6EA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028823-F923-425D-A6DA-4150C086D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12178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33845-6203-4FA1-B479-52A734A2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task_list.php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3)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C797C8-D5BA-4D35-AC6A-5B15597DA5F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03300"/>
            <a:ext cx="7391400" cy="48768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&lt;!-- part 3: the add form --&gt;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&lt;h2&gt;Add Task&lt;/h2&gt;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&lt;form action="." method="post" 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&lt;?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if (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is_array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task_list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&amp;&amp;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count($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task_list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&gt; 0) :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&lt;?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foreach(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task_list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 $task ) :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&lt;input type="hidden" name="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tasklist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[]"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value="&lt;?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htmlspecialchars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($task); ?&gt;"&gt;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&lt;?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endforeach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&lt;?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endif;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&lt;input type="hidden" name="action" value="add"&gt;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&lt;label&gt;Task:&lt;/label&gt;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&lt;input type="text" name="task"&gt;&lt;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&lt;label&gt;&amp;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nbsp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;&lt;/label&gt;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&lt;input type="submit" value="Add Task"&gt;&lt;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&lt;/form&gt;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endParaRPr lang="en-US" sz="13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6E9474-AE15-4890-99C7-CC14C8ABC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8A732A-AA43-46BB-B7F8-675C492BA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35986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8A336-8269-49D2-A1BB-AAE64F236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task_list.php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4)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2F1871-CF99-4C0B-8DFE-0E8DE45754D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03300"/>
            <a:ext cx="7391400" cy="48768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&lt;!-- part 4: the delete form --&gt;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&lt;?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if (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is_array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task_list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&amp;&amp;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count($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task_list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&gt; 0) :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&lt;h2&gt;Delete Task&lt;/h2&gt;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&lt;form action="." method="post" 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&lt;?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foreach(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task_list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 $task ) :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&lt;input type="hidden" name="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tasklist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[]"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value="&lt;?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htmlspecialchars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($task); ?&gt;"&gt;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&lt;?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endforeach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&lt;input type="hidden" name="action" value="delete"&gt;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&lt;label&gt;Task:&lt;/label&gt;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&lt;select name="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taskid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&lt;?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foreach(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task_list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 $id =&gt; $task ) :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&lt;option value="&lt;?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$id; ?&gt;"&gt;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&lt;?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htmlspecialchars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($task);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&lt;/option&gt;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&lt;?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endforeach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&lt;/select&gt;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&lt;label&gt;&amp;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nbsp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;&lt;/label&gt;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&lt;input type="submit" value="Delete Task"&gt;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&lt;/form&gt;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&lt;?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endif;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&lt;/main&gt;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&lt;/body&gt;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&lt;/html&gt;</a:t>
            </a:r>
            <a:endParaRPr lang="en-US" sz="13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BEBB66-A927-4E49-A957-B516F43AB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40181B-236F-41FA-A285-C624A132B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673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0F888-CF27-4B9E-854D-966791FCA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code element values on separate lines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899DEF-26E1-4E3D-98A7-B70B4DEC27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$names = [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'Ted Lewis',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'Sue Jones',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'Ray Thomas'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];</a:t>
            </a: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a trailing comma (PHP 7.2 and later)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$names = [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'Ted Lewis',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'Sue Jones',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'Ray Thomas'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26126B-90F3-4913-97F6-7D47E8836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E3B405-CBBB-4B0E-85DD-820C7E349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612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B7639-8407-4D01-8E5E-DC5CC05D4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use 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print_r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function to view an array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0994A4-7B5A-41AB-9840-409AA0612E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print_r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($names);</a:t>
            </a:r>
            <a:endParaRPr lang="en-US" sz="160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Output: Array ( [0] =&gt; Ted Lewis [1] =&gt; Sue Jones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[2] =&gt; Ray Thomas )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define a constant for an array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(PHP 7.0 and later)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define('MONTHS', ['Jan', 'Feb', 'Mar']);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8CB313-B6C3-4AD9-AF88-F538DD3F4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33CC93-FE50-46D9-B9BD-5E9A4D7B7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921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A79F6-92EE-4AC1-B5DD-5D1700263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syntax for adding an element to an array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C7388E-EF7B-4C11-ADB1-99EFF7FAE56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[] =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add a value to the end of an array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$letters = ['a', 'b', 'c', 'd'];  // a, b, c, d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$letters[] = 'e';                 // a, b, c, d, e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set a value at a specific index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$letters = ['a', 'b', 'c', 'd'];  // a, b, c, d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$letters[0] = 'e';                // e, b, c, d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$letters[3] = 'f';                // e, b, c, f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$letters[5] = 'g';                // e, b, c, f, NULL, g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get values from an array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$letters = ['a', 'b', 'c', 'd'];  // a, b, c, d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$letter1 = $letters[0];           // $letter1 is 'a'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$letter2 = $letters[1];           // $letter2 is 'b'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$letter4 = $letters[4];           // $letter4 is NULL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8765AE-3499-4AB4-856B-F90353B1C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F21ABF-C512-48A4-AA4C-C99167EB2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076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F6747-843A-4C29-B7BE-9B46D33F2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Functions for removing the values from elements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6371E6-7001-40E5-8682-9253127B7AC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994321"/>
            <a:ext cx="7543800" cy="4949279"/>
          </a:xfrm>
        </p:spPr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unset(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$var1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$var2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 ...)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array_values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$array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delete values from an array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$letters = ['a', 'b', 'c', 'd'];      // a, b, c, d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unset($letters[2]);                   // a, b, NULL, d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unset($letters);                      // $letters is NULL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remove NULL elements and reindex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$letters = ['a', 'b', 'c', 'd'];      // a, b, c, d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unset($letters[2]);                   // a, b, NULL, d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$letters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array_values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($letters);    // a, b, d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use variable substitution with elements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 = ['Ray', 'Harris'];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"First Name: $name[0]";          // First Name: Ray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"First Name: {$name[0]}";        // First Name: Ray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D5C966-0511-4DF8-BF60-35FA7F333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094365-1096-4CBB-A956-7D65038FF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956306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 slides_with_titles_logo">
  <a:themeElements>
    <a:clrScheme name="Master 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ster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MA accessible slides - new format.potx" id="{559EF3C0-4B4D-4009-8932-B7E9BB24B956}" vid="{207E6EB6-5B63-4C91-9F06-4D6B6B3F1B0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MMA accessible slides - new format</Template>
  <TotalTime>636</TotalTime>
  <Words>5598</Words>
  <Application>Microsoft Office PowerPoint</Application>
  <PresentationFormat>On-screen Show (4:3)</PresentationFormat>
  <Paragraphs>683</Paragraphs>
  <Slides>57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3" baseType="lpstr">
      <vt:lpstr>Arial</vt:lpstr>
      <vt:lpstr>Arial Narrow</vt:lpstr>
      <vt:lpstr>Courier New</vt:lpstr>
      <vt:lpstr>Symbol</vt:lpstr>
      <vt:lpstr>Times New Roman</vt:lpstr>
      <vt:lpstr>Master slides_with_titles_logo</vt:lpstr>
      <vt:lpstr>Murach’s PHP and MySQL (4th Edition)</vt:lpstr>
      <vt:lpstr>Objectives</vt:lpstr>
      <vt:lpstr>Objectives (continued)</vt:lpstr>
      <vt:lpstr>The syntax for creating an array</vt:lpstr>
      <vt:lpstr>How to create an array of discounts</vt:lpstr>
      <vt:lpstr>How to code element values on separate lines</vt:lpstr>
      <vt:lpstr>How to use the print_r() function to view an array</vt:lpstr>
      <vt:lpstr>The syntax for adding an element to an array</vt:lpstr>
      <vt:lpstr>Functions for removing the values from elements</vt:lpstr>
      <vt:lpstr>Functions for loops that work with arrays</vt:lpstr>
      <vt:lpstr>Computing the sum and average of an array</vt:lpstr>
      <vt:lpstr>How to skip gaps in an array</vt:lpstr>
      <vt:lpstr>The syntax for creating an associative array</vt:lpstr>
      <vt:lpstr>How to create an associative array of codes</vt:lpstr>
      <vt:lpstr>How to create an associative array of extensions</vt:lpstr>
      <vt:lpstr>How to use the print_r() function to view  an associative array</vt:lpstr>
      <vt:lpstr>How to set a value with a specific key</vt:lpstr>
      <vt:lpstr>How to delete values from an array</vt:lpstr>
      <vt:lpstr>The syntax of a foreach loop</vt:lpstr>
      <vt:lpstr>How to use a foreach loop  with an associative array </vt:lpstr>
      <vt:lpstr>How to use a foreach loop to skip gaps in an array </vt:lpstr>
      <vt:lpstr>The spread operator</vt:lpstr>
      <vt:lpstr>How to merge arrays and individual values  into a single array</vt:lpstr>
      <vt:lpstr>How to pass an array to a function  that expects individual arguments</vt:lpstr>
      <vt:lpstr>How to create a function that accepts a variable number of arguments (variadic function)</vt:lpstr>
      <vt:lpstr>Key terms for working with arrays</vt:lpstr>
      <vt:lpstr>Functions for creating arrays</vt:lpstr>
      <vt:lpstr>How to create an array that has a range of values</vt:lpstr>
      <vt:lpstr>How to slice one array from another</vt:lpstr>
      <vt:lpstr>Functions for checking if a variable is an array</vt:lpstr>
      <vt:lpstr>Functions for working with queues and stacks</vt:lpstr>
      <vt:lpstr>Key terms for working with queues and stacks</vt:lpstr>
      <vt:lpstr>Functions for performing mathematical calculations</vt:lpstr>
      <vt:lpstr>Functions for searching arrays</vt:lpstr>
      <vt:lpstr>How to search an array</vt:lpstr>
      <vt:lpstr>How to count the occurrences of a value  in an array</vt:lpstr>
      <vt:lpstr>Functions for sorting arrays</vt:lpstr>
      <vt:lpstr>How to sort strings in ascending order</vt:lpstr>
      <vt:lpstr>How to sort an associative array</vt:lpstr>
      <vt:lpstr>Functions for modifying arrays</vt:lpstr>
      <vt:lpstr>How to modify an array</vt:lpstr>
      <vt:lpstr>How to shuffle and deal a deck of cards</vt:lpstr>
      <vt:lpstr>A simple array</vt:lpstr>
      <vt:lpstr>A rectangular array</vt:lpstr>
      <vt:lpstr>A jagged array</vt:lpstr>
      <vt:lpstr>Key terms related to an array of arrays</vt:lpstr>
      <vt:lpstr>Code that creates an array of arrays</vt:lpstr>
      <vt:lpstr>Code that creates a cart array</vt:lpstr>
      <vt:lpstr>Referring to the elements in the array of arrays</vt:lpstr>
      <vt:lpstr>A more concise way to create an array of arrays</vt:lpstr>
      <vt:lpstr>The Task List Manager application</vt:lpstr>
      <vt:lpstr>The index.php file (part 1)</vt:lpstr>
      <vt:lpstr>The index.php file (part 2)</vt:lpstr>
      <vt:lpstr>The task_list.php file (part 1)</vt:lpstr>
      <vt:lpstr>The task_list.php file (part 2)</vt:lpstr>
      <vt:lpstr>The task_list.php file (part 3)</vt:lpstr>
      <vt:lpstr>The task_list.php file (part 4)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Murach’s PHP and MySQL (4th Edition)</dc:title>
  <dc:creator>Anne Boehm</dc:creator>
  <cp:lastModifiedBy>Jim Gerland</cp:lastModifiedBy>
  <cp:revision>55</cp:revision>
  <cp:lastPrinted>2016-01-14T23:03:16Z</cp:lastPrinted>
  <dcterms:created xsi:type="dcterms:W3CDTF">2022-04-04T18:14:02Z</dcterms:created>
  <dcterms:modified xsi:type="dcterms:W3CDTF">2024-10-01T12:17:59Z</dcterms:modified>
</cp:coreProperties>
</file>